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7" r:id="rId2"/>
    <p:sldId id="258" r:id="rId3"/>
    <p:sldId id="260" r:id="rId4"/>
    <p:sldId id="261" r:id="rId5"/>
    <p:sldId id="266" r:id="rId6"/>
    <p:sldId id="267" r:id="rId7"/>
    <p:sldId id="288" r:id="rId8"/>
    <p:sldId id="269" r:id="rId9"/>
    <p:sldId id="268" r:id="rId10"/>
    <p:sldId id="270" r:id="rId11"/>
    <p:sldId id="271" r:id="rId12"/>
    <p:sldId id="273" r:id="rId13"/>
    <p:sldId id="276" r:id="rId14"/>
    <p:sldId id="278" r:id="rId15"/>
    <p:sldId id="279" r:id="rId16"/>
    <p:sldId id="289" r:id="rId17"/>
    <p:sldId id="287" r:id="rId18"/>
    <p:sldId id="284" r:id="rId19"/>
    <p:sldId id="286" r:id="rId20"/>
    <p:sldId id="274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85" autoAdjust="0"/>
    <p:restoredTop sz="94660"/>
  </p:normalViewPr>
  <p:slideViewPr>
    <p:cSldViewPr>
      <p:cViewPr>
        <p:scale>
          <a:sx n="100" d="100"/>
          <a:sy n="100" d="100"/>
        </p:scale>
        <p:origin x="-474" y="6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9815F-B3D9-46E5-9CE5-D774BFDFD91A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A76B9-787C-43C7-ACA9-706CBCD0FD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257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333A34-AFE0-467C-8470-A52963C359C4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E787E1-FD65-4C74-947C-02A970EF0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333A34-AFE0-467C-8470-A52963C359C4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E787E1-FD65-4C74-947C-02A970EF0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333A34-AFE0-467C-8470-A52963C359C4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E787E1-FD65-4C74-947C-02A970EF0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333A34-AFE0-467C-8470-A52963C359C4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E787E1-FD65-4C74-947C-02A970EF0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333A34-AFE0-467C-8470-A52963C359C4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E787E1-FD65-4C74-947C-02A970EF0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333A34-AFE0-467C-8470-A52963C359C4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E787E1-FD65-4C74-947C-02A970EF0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333A34-AFE0-467C-8470-A52963C359C4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E787E1-FD65-4C74-947C-02A970EF0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333A34-AFE0-467C-8470-A52963C359C4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E787E1-FD65-4C74-947C-02A970EF0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333A34-AFE0-467C-8470-A52963C359C4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E787E1-FD65-4C74-947C-02A970EF0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333A34-AFE0-467C-8470-A52963C359C4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E787E1-FD65-4C74-947C-02A970EF0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333A34-AFE0-467C-8470-A52963C359C4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E787E1-FD65-4C74-947C-02A970EF0D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C333A34-AFE0-467C-8470-A52963C359C4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9E787E1-FD65-4C74-947C-02A970EF0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jpe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jpe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3.tif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533400" y="1143000"/>
            <a:ext cx="8153400" cy="4572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Convective Heat Transfer in Porous Media filled with Compressible Fluid subjected to Magnetic Field</a:t>
            </a:r>
          </a:p>
          <a:p>
            <a:pPr algn="ctr"/>
            <a:endParaRPr lang="en-US" sz="24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22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Watit</a:t>
            </a:r>
            <a:r>
              <a:rPr lang="en-US" sz="2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Pakdee</a:t>
            </a:r>
            <a:r>
              <a:rPr lang="en-US" sz="2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 and </a:t>
            </a:r>
            <a:r>
              <a:rPr lang="en-US" sz="22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Bawonsak</a:t>
            </a:r>
            <a:r>
              <a:rPr lang="en-US" sz="2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Yuwaganit</a:t>
            </a:r>
            <a:endParaRPr lang="en-US" sz="2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en-US" sz="20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Center R &amp; D on Energy Efficiency in Thermo-Fluid Systems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Department of Mechanical Engineering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Faculty of Engineering, </a:t>
            </a:r>
            <a:r>
              <a:rPr lang="en-US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Thammasat</a:t>
            </a:r>
            <a:r>
              <a:rPr lang="en-US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University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Thailand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*pwatit@engr.tu.ac.th</a:t>
            </a:r>
            <a:endParaRPr lang="en-US" sz="20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1" descr="E:\Picture\meban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927" y="0"/>
            <a:ext cx="9144000" cy="908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6088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30382" y="2200501"/>
            <a:ext cx="7827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 Stress tensors</a:t>
            </a:r>
            <a:endParaRPr lang="th-TH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508465"/>
            <a:ext cx="2057400" cy="2223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93376" y="4648200"/>
            <a:ext cx="250702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 Viscosity</a:t>
            </a:r>
            <a:endParaRPr lang="th-TH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105400"/>
            <a:ext cx="4589354" cy="914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" descr="E:\Picture\mebann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6927" y="0"/>
            <a:ext cx="9144000" cy="908720"/>
          </a:xfrm>
          <a:prstGeom prst="rect">
            <a:avLst/>
          </a:prstGeom>
          <a:noFill/>
        </p:spPr>
      </p:pic>
      <p:sp>
        <p:nvSpPr>
          <p:cNvPr id="10" name="สี่เหลี่ยมมุมมน 10"/>
          <p:cNvSpPr/>
          <p:nvPr/>
        </p:nvSpPr>
        <p:spPr>
          <a:xfrm>
            <a:off x="228600" y="1219200"/>
            <a:ext cx="8643938" cy="642937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</a:t>
            </a:r>
            <a:r>
              <a:rPr lang="en-US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Mathematical Formulation</a:t>
            </a:r>
            <a:endParaRPr lang="th-TH" sz="2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479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30382" y="2057400"/>
            <a:ext cx="7827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6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Effective thermal conductivity (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</a:t>
            </a:r>
            <a:r>
              <a:rPr lang="en-US" sz="2000" i="1" baseline="-25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eff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th-TH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วัตถุ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76114415"/>
              </p:ext>
            </p:extLst>
          </p:nvPr>
        </p:nvGraphicFramePr>
        <p:xfrm>
          <a:off x="3352800" y="2590800"/>
          <a:ext cx="2573696" cy="1383840"/>
        </p:xfrm>
        <a:graphic>
          <a:graphicData uri="http://schemas.openxmlformats.org/presentationml/2006/ole">
            <p:oleObj spid="_x0000_s1093" name="Equation" r:id="rId3" imgW="1549080" imgH="685800" progId="">
              <p:embed/>
            </p:oleObj>
          </a:graphicData>
        </a:graphic>
      </p:graphicFrame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วัตถุ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90237204"/>
              </p:ext>
            </p:extLst>
          </p:nvPr>
        </p:nvGraphicFramePr>
        <p:xfrm>
          <a:off x="4343400" y="4520042"/>
          <a:ext cx="871896" cy="737758"/>
        </p:xfrm>
        <a:graphic>
          <a:graphicData uri="http://schemas.openxmlformats.org/presentationml/2006/ole">
            <p:oleObj spid="_x0000_s1094" name="Equation" r:id="rId4" imgW="495085" imgH="418918" progId="">
              <p:embed/>
            </p:oleObj>
          </a:graphicData>
        </a:graphic>
      </p:graphicFrame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5148" y="4572000"/>
            <a:ext cx="1726252" cy="775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วัตถุ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39507836"/>
              </p:ext>
            </p:extLst>
          </p:nvPr>
        </p:nvGraphicFramePr>
        <p:xfrm>
          <a:off x="3160430" y="5586412"/>
          <a:ext cx="1143000" cy="357188"/>
        </p:xfrm>
        <a:graphic>
          <a:graphicData uri="http://schemas.openxmlformats.org/presentationml/2006/ole">
            <p:oleObj spid="_x0000_s1095" name="Equation" r:id="rId6" imgW="609336" imgH="190417" progId="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30382" y="4038600"/>
            <a:ext cx="5846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2.7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Total energy (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en-US" sz="2000" i="1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0382" y="5562600"/>
            <a:ext cx="25700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2.8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Ideal gas Law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16482" y="485189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,</a:t>
            </a:r>
            <a:endParaRPr lang="en-US" dirty="0"/>
          </a:p>
        </p:txBody>
      </p:sp>
      <p:pic>
        <p:nvPicPr>
          <p:cNvPr id="18" name="Picture 1" descr="E:\Picture\mebanner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6927" y="0"/>
            <a:ext cx="9144000" cy="908720"/>
          </a:xfrm>
          <a:prstGeom prst="rect">
            <a:avLst/>
          </a:prstGeom>
          <a:noFill/>
        </p:spPr>
      </p:pic>
      <p:sp>
        <p:nvSpPr>
          <p:cNvPr id="15" name="สี่เหลี่ยมมุมมน 10"/>
          <p:cNvSpPr/>
          <p:nvPr/>
        </p:nvSpPr>
        <p:spPr>
          <a:xfrm>
            <a:off x="271462" y="1143000"/>
            <a:ext cx="8643938" cy="642937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</a:t>
            </a:r>
            <a:r>
              <a:rPr lang="en-US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Mathematical Formulation</a:t>
            </a:r>
            <a:endParaRPr lang="th-TH" sz="2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237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มุมมน 10"/>
          <p:cNvSpPr/>
          <p:nvPr/>
        </p:nvSpPr>
        <p:spPr>
          <a:xfrm>
            <a:off x="299605" y="1372898"/>
            <a:ext cx="8643938" cy="642937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Numerical Method</a:t>
            </a:r>
            <a:endParaRPr lang="th-TH" sz="2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286000"/>
            <a:ext cx="8153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Computational domain</a:t>
            </a: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mm x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10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mm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with</a:t>
            </a: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9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x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129 grid resolution</a:t>
            </a:r>
          </a:p>
          <a:p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Sixth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- Order Accurate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Compact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Finite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Difference is used for spatial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discritization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285750" indent="-285750"/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solutions are advanced in time using the third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order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Runge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–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Kutta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method.</a:t>
            </a: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endParaRPr lang="th-TH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Boundary conditions are implemented based on the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Navier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-Stokes characteristic boundary conditions (NSCBCs) [3]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Picture 1" descr="E:\Picture\meban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927" y="0"/>
            <a:ext cx="9144000" cy="90872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5943600"/>
            <a:ext cx="85199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[3] W. </a:t>
            </a:r>
            <a:r>
              <a:rPr lang="en-US" sz="1500" b="1" dirty="0" err="1" smtClean="0"/>
              <a:t>Pakdee</a:t>
            </a:r>
            <a:r>
              <a:rPr lang="en-US" sz="1500" b="1" dirty="0" smtClean="0"/>
              <a:t> and S. </a:t>
            </a:r>
            <a:r>
              <a:rPr lang="en-US" sz="1500" b="1" dirty="0" err="1" smtClean="0"/>
              <a:t>Mahalingam</a:t>
            </a:r>
            <a:r>
              <a:rPr lang="en-US" sz="1500" b="1" dirty="0" smtClean="0"/>
              <a:t> (2003) Combust. </a:t>
            </a:r>
            <a:r>
              <a:rPr lang="en-US" sz="1500" b="1" dirty="0" err="1" smtClean="0"/>
              <a:t>Teory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Modelling</a:t>
            </a:r>
            <a:r>
              <a:rPr lang="en-US" sz="1500" b="1" dirty="0" smtClean="0"/>
              <a:t>, 9(2), 129-135.  </a:t>
            </a:r>
            <a:endParaRPr lang="th-TH" sz="15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25116" y="5745496"/>
            <a:ext cx="830580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2513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6582" y="2133600"/>
            <a:ext cx="798021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Time evolution of velocity distribution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(Strength of magnetic field of </a:t>
            </a: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780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MT &amp; Reynolds number of 260)</a:t>
            </a:r>
            <a:endParaRPr lang="en-US" sz="19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2951967"/>
            <a:ext cx="2971800" cy="1475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9390" y="4678546"/>
            <a:ext cx="2967449" cy="1463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971800"/>
            <a:ext cx="2971800" cy="1465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4657" y="4659169"/>
            <a:ext cx="3005753" cy="1513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90971" y="2842985"/>
            <a:ext cx="499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4644" y="4538748"/>
            <a:ext cx="499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21574" y="2842985"/>
            <a:ext cx="636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21574" y="4606336"/>
            <a:ext cx="463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4)</a:t>
            </a:r>
            <a:endParaRPr lang="en-US" dirty="0"/>
          </a:p>
        </p:txBody>
      </p:sp>
      <p:pic>
        <p:nvPicPr>
          <p:cNvPr id="17" name="Picture 1" descr="E:\Picture\mebanne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6927" y="0"/>
            <a:ext cx="9144000" cy="908720"/>
          </a:xfrm>
          <a:prstGeom prst="rect">
            <a:avLst/>
          </a:prstGeom>
          <a:noFill/>
        </p:spPr>
      </p:pic>
      <p:sp>
        <p:nvSpPr>
          <p:cNvPr id="13" name="สี่เหลี่ยมมุมมน 10"/>
          <p:cNvSpPr/>
          <p:nvPr/>
        </p:nvSpPr>
        <p:spPr>
          <a:xfrm>
            <a:off x="299605" y="1219200"/>
            <a:ext cx="8643938" cy="642937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Results</a:t>
            </a:r>
            <a:endParaRPr lang="th-TH" sz="2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091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5181" y="3048001"/>
            <a:ext cx="2972835" cy="1476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5182" y="4667432"/>
            <a:ext cx="2951018" cy="144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048001"/>
            <a:ext cx="2895600" cy="1476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648200"/>
            <a:ext cx="2895600" cy="1418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1055" y="2971800"/>
            <a:ext cx="512618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1055" y="4648200"/>
            <a:ext cx="464127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21574" y="3124199"/>
            <a:ext cx="483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21574" y="4524374"/>
            <a:ext cx="483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4)</a:t>
            </a:r>
            <a:endParaRPr lang="en-US" dirty="0"/>
          </a:p>
        </p:txBody>
      </p:sp>
      <p:pic>
        <p:nvPicPr>
          <p:cNvPr id="17" name="Picture 1" descr="E:\Picture\mebanne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6927" y="0"/>
            <a:ext cx="9144000" cy="90872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706582" y="1981200"/>
            <a:ext cx="79802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Time evolution of temperature distribution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(Strength of magnetic field of 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780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MT &amp; Reynolds number of 260)</a:t>
            </a:r>
            <a:endParaRPr lang="en-US" sz="19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สี่เหลี่ยมมุมมน 10"/>
          <p:cNvSpPr/>
          <p:nvPr/>
        </p:nvSpPr>
        <p:spPr>
          <a:xfrm>
            <a:off x="299605" y="1219200"/>
            <a:ext cx="8643938" cy="642937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Results</a:t>
            </a:r>
            <a:endParaRPr lang="th-TH" sz="2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219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6582" y="2133600"/>
            <a:ext cx="7980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Time evolutions of velocity and temperature distributions at x = 5 mm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48000"/>
            <a:ext cx="3773373" cy="3210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048000"/>
            <a:ext cx="3581229" cy="318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" descr="E:\Picture\mebann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6927" y="0"/>
            <a:ext cx="9144000" cy="908720"/>
          </a:xfrm>
          <a:prstGeom prst="rect">
            <a:avLst/>
          </a:prstGeom>
          <a:noFill/>
        </p:spPr>
      </p:pic>
      <p:sp>
        <p:nvSpPr>
          <p:cNvPr id="7" name="สี่เหลี่ยมมุมมน 10"/>
          <p:cNvSpPr/>
          <p:nvPr/>
        </p:nvSpPr>
        <p:spPr>
          <a:xfrm>
            <a:off x="299605" y="1219200"/>
            <a:ext cx="8643938" cy="642937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Results</a:t>
            </a:r>
            <a:endParaRPr lang="th-TH" sz="2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6200000" flipV="1">
            <a:off x="6629400" y="4800600"/>
            <a:ext cx="533400" cy="381000"/>
          </a:xfrm>
          <a:prstGeom prst="straightConnector1">
            <a:avLst/>
          </a:prstGeom>
          <a:ln w="1905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828800" y="2971800"/>
            <a:ext cx="1082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Velocity</a:t>
            </a:r>
            <a:endParaRPr lang="th-TH" dirty="0"/>
          </a:p>
        </p:txBody>
      </p:sp>
      <p:sp>
        <p:nvSpPr>
          <p:cNvPr id="13" name="TextBox 12"/>
          <p:cNvSpPr txBox="1"/>
          <p:nvPr/>
        </p:nvSpPr>
        <p:spPr>
          <a:xfrm>
            <a:off x="5943600" y="2971800"/>
            <a:ext cx="165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Temperature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94987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6582" y="1981200"/>
            <a:ext cx="7980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Comparisons: With vs. Without Magnetic field</a:t>
            </a:r>
            <a:endParaRPr lang="th-TH" b="1" dirty="0" smtClean="0">
              <a:solidFill>
                <a:srgbClr val="00B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1" name="Picture 1" descr="E:\Picture\meban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927" y="0"/>
            <a:ext cx="9144000" cy="908720"/>
          </a:xfrm>
          <a:prstGeom prst="rect">
            <a:avLst/>
          </a:prstGeom>
          <a:noFill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280" y="2590800"/>
            <a:ext cx="3900320" cy="3472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รูปภาพ 29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743200"/>
            <a:ext cx="3352800" cy="3276600"/>
          </a:xfrm>
          <a:prstGeom prst="rect">
            <a:avLst/>
          </a:prstGeom>
        </p:spPr>
      </p:pic>
      <p:sp>
        <p:nvSpPr>
          <p:cNvPr id="10" name="สี่เหลี่ยมมุมมน 10"/>
          <p:cNvSpPr/>
          <p:nvPr/>
        </p:nvSpPr>
        <p:spPr>
          <a:xfrm>
            <a:off x="299605" y="1066800"/>
            <a:ext cx="8643938" cy="642937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Results</a:t>
            </a:r>
            <a:endParaRPr lang="th-TH" sz="2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18485" y="3154180"/>
            <a:ext cx="1782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Effect of Lorentz force</a:t>
            </a:r>
            <a:endParaRPr lang="th-TH" sz="1600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3162300" y="3771900"/>
            <a:ext cx="53340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3566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มุมมน 10"/>
          <p:cNvSpPr/>
          <p:nvPr/>
        </p:nvSpPr>
        <p:spPr>
          <a:xfrm>
            <a:off x="299605" y="1372898"/>
            <a:ext cx="8643938" cy="642937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Results</a:t>
            </a:r>
            <a:endParaRPr lang="th-TH" sz="2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505670"/>
            <a:ext cx="8153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Velocity fields and temperature distributions are computed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They are compared with the work by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Chamkha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[4] for incompressible fluid and constant thermal properties.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Variations of variables are presented at different Hartmann Number (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which is the ratio of electromagnetic force and viscous force.</a:t>
            </a:r>
          </a:p>
        </p:txBody>
      </p:sp>
      <p:pic>
        <p:nvPicPr>
          <p:cNvPr id="11" name="Picture 1" descr="E:\Picture\mebann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927" y="0"/>
            <a:ext cx="9144000" cy="90872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24004" y="5943600"/>
            <a:ext cx="783419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smtClean="0"/>
              <a:t>[4] Ali J. </a:t>
            </a:r>
            <a:r>
              <a:rPr lang="en-US" sz="1500" b="1" dirty="0" err="1" smtClean="0"/>
              <a:t>Chamkha</a:t>
            </a:r>
            <a:r>
              <a:rPr lang="en-US" sz="1500" b="1" dirty="0" smtClean="0"/>
              <a:t> (1996) Fluid/Particle Separation J., 9(2),129-135.  </a:t>
            </a:r>
            <a:endParaRPr lang="th-TH" sz="1500" b="1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567113" y="4343400"/>
          <a:ext cx="1781175" cy="1012825"/>
        </p:xfrm>
        <a:graphic>
          <a:graphicData uri="http://schemas.openxmlformats.org/presentationml/2006/ole">
            <p:oleObj spid="_x0000_s26626" name="Equation" r:id="rId4" imgW="825480" imgH="4698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01635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Pictur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2895600"/>
            <a:ext cx="3876714" cy="269637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8" name="สี่เหลี่ยมมุมมน 10"/>
          <p:cNvSpPr/>
          <p:nvPr/>
        </p:nvSpPr>
        <p:spPr>
          <a:xfrm>
            <a:off x="299605" y="1372898"/>
            <a:ext cx="8643938" cy="642937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Results</a:t>
            </a:r>
            <a:endParaRPr lang="th-TH" sz="2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286000"/>
            <a:ext cx="815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Velocity field at different Hartmann numbers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1999" y="2895600"/>
            <a:ext cx="4024583" cy="2858315"/>
          </a:xfrm>
          <a:prstGeom prst="rect">
            <a:avLst/>
          </a:prstGeom>
          <a:blipFill dpi="0" rotWithShape="1">
            <a:blip r:embed="rId4">
              <a:alphaModFix amt="0"/>
            </a:blip>
            <a:srcRect/>
            <a:tile tx="0" ty="0" sx="100000" sy="100000" flip="none" algn="tl"/>
          </a:blipFill>
        </p:spPr>
      </p:pic>
      <p:pic>
        <p:nvPicPr>
          <p:cNvPr id="11" name="Picture 1" descr="E:\Picture\mebanne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6927" y="0"/>
            <a:ext cx="9144000" cy="90872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586085" y="5943600"/>
            <a:ext cx="1919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Present work</a:t>
            </a:r>
            <a:endParaRPr lang="th-TH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34000" y="5943600"/>
            <a:ext cx="2539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Previous work [4]</a:t>
            </a:r>
            <a:endParaRPr lang="th-TH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635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มุมมน 10"/>
          <p:cNvSpPr/>
          <p:nvPr/>
        </p:nvSpPr>
        <p:spPr>
          <a:xfrm>
            <a:off x="299605" y="1372898"/>
            <a:ext cx="8643938" cy="642937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Results</a:t>
            </a:r>
            <a:endParaRPr lang="th-TH" sz="2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286000"/>
            <a:ext cx="815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Temperature distributions at different times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" name="รูปภาพ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8200" y="2798885"/>
            <a:ext cx="3886200" cy="2939308"/>
          </a:xfrm>
          <a:prstGeom prst="rect">
            <a:avLst/>
          </a:prstGeom>
        </p:spPr>
      </p:pic>
      <p:pic>
        <p:nvPicPr>
          <p:cNvPr id="4" name="รูปภาพ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895600"/>
            <a:ext cx="4265425" cy="2693256"/>
          </a:xfrm>
          <a:prstGeom prst="rect">
            <a:avLst/>
          </a:prstGeom>
        </p:spPr>
      </p:pic>
      <p:pic>
        <p:nvPicPr>
          <p:cNvPr id="11" name="Picture 1" descr="E:\Picture\mebann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6927" y="0"/>
            <a:ext cx="9144000" cy="90872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586085" y="5943600"/>
            <a:ext cx="1919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Present work</a:t>
            </a:r>
            <a:endParaRPr lang="th-TH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0" y="5943600"/>
            <a:ext cx="2539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Previous work [3]</a:t>
            </a:r>
            <a:endParaRPr lang="th-TH" b="1" dirty="0">
              <a:solidFill>
                <a:srgbClr val="C0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6200000" flipV="1">
            <a:off x="6057900" y="3924300"/>
            <a:ext cx="990600" cy="762000"/>
          </a:xfrm>
          <a:prstGeom prst="straightConnector1">
            <a:avLst/>
          </a:prstGeom>
          <a:ln w="1905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V="1">
            <a:off x="1943100" y="3771900"/>
            <a:ext cx="990600" cy="762000"/>
          </a:xfrm>
          <a:prstGeom prst="straightConnector1">
            <a:avLst/>
          </a:prstGeom>
          <a:ln w="1905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326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มุมมน 10"/>
          <p:cNvSpPr/>
          <p:nvPr/>
        </p:nvSpPr>
        <p:spPr>
          <a:xfrm>
            <a:off x="304800" y="1295400"/>
            <a:ext cx="8643938" cy="642937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Outline</a:t>
            </a:r>
            <a:endParaRPr lang="en-US" sz="4800" dirty="0">
              <a:solidFill>
                <a:schemeClr val="tx1"/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สี่เหลี่ยมมุมมน 10"/>
          <p:cNvSpPr/>
          <p:nvPr/>
        </p:nvSpPr>
        <p:spPr>
          <a:xfrm>
            <a:off x="1533093" y="2209800"/>
            <a:ext cx="6176962" cy="3741726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h-TH" sz="2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</a:t>
            </a:r>
            <a:r>
              <a:rPr lang="en-US" sz="2800" b="1" dirty="0" smtClean="0">
                <a:solidFill>
                  <a:srgbClr val="7030A0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Introduction and Importance </a:t>
            </a:r>
            <a:endParaRPr lang="th-TH" sz="2800" b="1" dirty="0" smtClean="0">
              <a:solidFill>
                <a:srgbClr val="7030A0"/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th-TH" sz="2800" b="1" dirty="0">
                <a:solidFill>
                  <a:schemeClr val="tx1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2. </a:t>
            </a:r>
            <a:r>
              <a:rPr lang="en-US" sz="2800" b="1" dirty="0" smtClean="0">
                <a:solidFill>
                  <a:srgbClr val="7030A0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Problem description</a:t>
            </a:r>
          </a:p>
          <a:p>
            <a:pPr>
              <a:defRPr/>
            </a:pPr>
            <a:r>
              <a:rPr lang="th-TH" sz="2800" b="1" dirty="0" smtClean="0">
                <a:solidFill>
                  <a:schemeClr val="tx1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th-TH" sz="2800" b="1" dirty="0">
                <a:solidFill>
                  <a:schemeClr val="tx1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800" b="1" dirty="0" smtClean="0">
                <a:solidFill>
                  <a:srgbClr val="7030A0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Mathematical Formulations</a:t>
            </a:r>
          </a:p>
          <a:p>
            <a:pPr>
              <a:defRPr/>
            </a:pPr>
            <a:r>
              <a:rPr lang="th-TH" sz="2800" b="1" dirty="0" smtClean="0">
                <a:solidFill>
                  <a:schemeClr val="tx1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4. </a:t>
            </a:r>
            <a:r>
              <a:rPr lang="en-US" sz="2800" b="1" dirty="0" smtClean="0">
                <a:solidFill>
                  <a:srgbClr val="7030A0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Numerical Method</a:t>
            </a:r>
            <a:endParaRPr lang="en-US" sz="2800" b="1" dirty="0" smtClean="0">
              <a:solidFill>
                <a:schemeClr val="tx1"/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5</a:t>
            </a:r>
            <a:r>
              <a:rPr lang="th-TH" sz="2800" b="1" dirty="0" smtClean="0">
                <a:solidFill>
                  <a:schemeClr val="tx1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800" b="1" dirty="0" smtClean="0">
                <a:solidFill>
                  <a:srgbClr val="7030A0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Results and Discussions</a:t>
            </a:r>
          </a:p>
          <a:p>
            <a:pPr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6</a:t>
            </a:r>
            <a:r>
              <a:rPr lang="th-TH" sz="2800" b="1" dirty="0" smtClean="0">
                <a:solidFill>
                  <a:schemeClr val="tx1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800" b="1" dirty="0" smtClean="0">
                <a:solidFill>
                  <a:srgbClr val="7030A0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Conclusions</a:t>
            </a:r>
            <a:endParaRPr lang="th-TH" sz="2800" b="1" dirty="0">
              <a:solidFill>
                <a:srgbClr val="7030A0"/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endParaRPr lang="th-TH" sz="2400" b="1" dirty="0" smtClean="0">
              <a:solidFill>
                <a:schemeClr val="tx1"/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" name="Picture 1" descr="E:\Picture\meban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927" y="0"/>
            <a:ext cx="9144000" cy="908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653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มุมมน 10"/>
          <p:cNvSpPr/>
          <p:nvPr/>
        </p:nvSpPr>
        <p:spPr>
          <a:xfrm>
            <a:off x="271896" y="1109663"/>
            <a:ext cx="8643938" cy="642937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5. Conclusions</a:t>
            </a:r>
            <a:endParaRPr lang="th-TH" sz="2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097881"/>
            <a:ext cx="7391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Heat transfer in compressible MHD flow with variable thermal properties has been numerically investigated. </a:t>
            </a:r>
            <a:endParaRPr lang="th-TH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proposed model is able to correctly describe flow and heat transfer behaviors of the MHD flow of compressible fluid with variable thermal properties.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Effects of compressibility and variable thermal properties on flow and heat transfer characteristics are considerable.</a:t>
            </a:r>
            <a:endParaRPr lang="th-TH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th-TH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Future work will take into account of variable heat capacity. Also effects of porosity will be further examined.</a:t>
            </a:r>
            <a:endParaRPr lang="th-TH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Picture 1" descr="E:\Picture\meban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927" y="0"/>
            <a:ext cx="9144000" cy="908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3273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มุมมน 10"/>
          <p:cNvSpPr/>
          <p:nvPr/>
        </p:nvSpPr>
        <p:spPr>
          <a:xfrm>
            <a:off x="1560802" y="1676400"/>
            <a:ext cx="6176962" cy="374172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Thank you for your attention</a:t>
            </a:r>
          </a:p>
        </p:txBody>
      </p:sp>
      <p:pic>
        <p:nvPicPr>
          <p:cNvPr id="8" name="Picture 1" descr="E:\Picture\meban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927" y="0"/>
            <a:ext cx="9144000" cy="908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3892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มุมมน 10"/>
          <p:cNvSpPr/>
          <p:nvPr/>
        </p:nvSpPr>
        <p:spPr>
          <a:xfrm>
            <a:off x="299605" y="1372898"/>
            <a:ext cx="8643938" cy="642937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Introduction / Importance</a:t>
            </a:r>
            <a:endParaRPr lang="en-US" sz="4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6582" y="1966079"/>
            <a:ext cx="775161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Magnetic field is defined from the magnetic force on a moving charge. The induced force is perpendicular to both velocity of the charge and the magnetic field.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Magnetohydrodynamic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(MHD) refers to flows subjected to a magnetic field.</a:t>
            </a:r>
            <a:endParaRPr lang="th-TH" dirty="0" smtClean="0">
              <a:latin typeface="Tahoma" pitchFamily="34" charset="0"/>
              <a:cs typeface="Tahoma" pitchFamily="34" charset="0"/>
            </a:endParaRPr>
          </a:p>
          <a:p>
            <a:endParaRPr lang="en-US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Analysis of MHD flow through ducts has many applications in design of generators, cross-field accelerators, shock tubes, heat exchanger, micro pumps and flow meters [1].</a:t>
            </a:r>
          </a:p>
        </p:txBody>
      </p:sp>
      <p:pic>
        <p:nvPicPr>
          <p:cNvPr id="11" name="Picture 1" descr="E:\Picture\meban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927" y="0"/>
            <a:ext cx="9144000" cy="90872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76404" y="5799283"/>
            <a:ext cx="7910396" cy="738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500" b="1" dirty="0" smtClean="0"/>
              <a:t>[1] S. </a:t>
            </a:r>
            <a:r>
              <a:rPr lang="en-US" sz="1500" b="1" dirty="0" err="1" smtClean="0"/>
              <a:t>Srinivas</a:t>
            </a:r>
            <a:r>
              <a:rPr lang="en-US" sz="1500" b="1" dirty="0" smtClean="0"/>
              <a:t> and R. </a:t>
            </a:r>
            <a:r>
              <a:rPr lang="en-US" sz="1500" b="1" dirty="0" err="1" smtClean="0"/>
              <a:t>Muthuraj</a:t>
            </a:r>
            <a:r>
              <a:rPr lang="en-US" sz="1500" b="1" dirty="0" smtClean="0"/>
              <a:t> (2010) </a:t>
            </a:r>
            <a:r>
              <a:rPr lang="en-US" sz="1500" b="1" dirty="0" err="1" smtClean="0"/>
              <a:t>Commun</a:t>
            </a:r>
            <a:r>
              <a:rPr lang="en-US" sz="1500" b="1" dirty="0" smtClean="0"/>
              <a:t> Nonlinear </a:t>
            </a:r>
            <a:r>
              <a:rPr lang="en-US" sz="1500" b="1" dirty="0" err="1" smtClean="0"/>
              <a:t>Sci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Numer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Simulat</a:t>
            </a:r>
            <a:r>
              <a:rPr lang="en-US" sz="1500" b="1" dirty="0" smtClean="0"/>
              <a:t>, 15, 2098-2108. </a:t>
            </a:r>
          </a:p>
        </p:txBody>
      </p:sp>
    </p:spTree>
    <p:extLst>
      <p:ext uri="{BB962C8B-B14F-4D97-AF65-F5344CB8AC3E}">
        <p14:creationId xmlns:p14="http://schemas.microsoft.com/office/powerpoint/2010/main" xmlns="" val="302032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มุมมน 10"/>
          <p:cNvSpPr/>
          <p:nvPr/>
        </p:nvSpPr>
        <p:spPr>
          <a:xfrm>
            <a:off x="299605" y="1219200"/>
            <a:ext cx="8643938" cy="642937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Introduction / Importance</a:t>
            </a:r>
            <a:endParaRPr lang="en-US" sz="4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2782" y="1917680"/>
            <a:ext cx="77516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th-TH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MHD generator and MHD accelerator are used for enhancing thermal efficiency in hypersonic flights [2], etc.</a:t>
            </a:r>
          </a:p>
          <a:p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In many applications, effects of compressibility / variable properties can be significant, but 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o studies on MHD compressible flow in porous media with variable fluid properties have been done.</a:t>
            </a:r>
            <a:endParaRPr lang="th-TH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h-TH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We propose to investigate the MHD compressible flow with the fluid viscosity and thermal conductivity varying with temperature in porous media.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endParaRPr lang="th-TH" dirty="0" smtClean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pic>
        <p:nvPicPr>
          <p:cNvPr id="9" name="Picture 1" descr="E:\Picture\meban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914400" y="5817513"/>
            <a:ext cx="7620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smtClean="0"/>
              <a:t>[2] L. </a:t>
            </a:r>
            <a:r>
              <a:rPr lang="en-US" sz="1600" b="1" dirty="0" err="1" smtClean="0"/>
              <a:t>Yiwen</a:t>
            </a:r>
            <a:r>
              <a:rPr lang="en-US" sz="1600" b="1" dirty="0" smtClean="0"/>
              <a:t> et.al. (2011) </a:t>
            </a:r>
            <a:r>
              <a:rPr lang="en-US" sz="1600" b="1" dirty="0" err="1" smtClean="0"/>
              <a:t>Meccanica</a:t>
            </a:r>
            <a:r>
              <a:rPr lang="en-US" sz="1600" b="1" dirty="0" smtClean="0"/>
              <a:t>, 24, 701-708.</a:t>
            </a:r>
            <a:endParaRPr lang="th-TH" sz="1600" b="1" dirty="0"/>
          </a:p>
        </p:txBody>
      </p:sp>
    </p:spTree>
    <p:extLst>
      <p:ext uri="{BB962C8B-B14F-4D97-AF65-F5344CB8AC3E}">
        <p14:creationId xmlns:p14="http://schemas.microsoft.com/office/powerpoint/2010/main" xmlns="" val="102911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632548" y="2664770"/>
            <a:ext cx="7415075" cy="2974030"/>
            <a:chOff x="632548" y="2817170"/>
            <a:chExt cx="7415075" cy="2974030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0" y="2817170"/>
              <a:ext cx="6142623" cy="29740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548" y="4165604"/>
              <a:ext cx="1729652" cy="78739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1" name="Straight Arrow Connector 10"/>
            <p:cNvCxnSpPr/>
            <p:nvPr/>
          </p:nvCxnSpPr>
          <p:spPr>
            <a:xfrm rot="5400000" flipH="1" flipV="1">
              <a:off x="6247606" y="4419600"/>
              <a:ext cx="1066800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773694" y="4267200"/>
              <a:ext cx="3129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d</a:t>
              </a:r>
              <a:endParaRPr lang="th-TH" sz="1600" i="1" dirty="0"/>
            </a:p>
          </p:txBody>
        </p:sp>
      </p:grpSp>
      <p:sp>
        <p:nvSpPr>
          <p:cNvPr id="8" name="สี่เหลี่ยมมุมมน 10"/>
          <p:cNvSpPr/>
          <p:nvPr/>
        </p:nvSpPr>
        <p:spPr>
          <a:xfrm>
            <a:off x="299605" y="1143000"/>
            <a:ext cx="8643938" cy="642937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</a:t>
            </a:r>
            <a:r>
              <a:rPr lang="en-US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Problem Description</a:t>
            </a:r>
            <a:endParaRPr lang="th-TH" sz="2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0991" y="2133600"/>
            <a:ext cx="57653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2D Unsteady flow in pipe with isothermal no-slip walls through porous media</a:t>
            </a:r>
          </a:p>
          <a:p>
            <a:pPr algn="ctr"/>
            <a:endParaRPr lang="en-US" dirty="0"/>
          </a:p>
        </p:txBody>
      </p:sp>
      <p:pic>
        <p:nvPicPr>
          <p:cNvPr id="12" name="Picture 1" descr="E:\Picture\mebann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6927" y="0"/>
            <a:ext cx="9144000" cy="90872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167531" y="5452646"/>
            <a:ext cx="31758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Transverse magnetic field</a:t>
            </a:r>
            <a:endParaRPr lang="th-TH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124615" y="4114800"/>
            <a:ext cx="1742785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dirty="0" smtClean="0"/>
              <a:t>Porosity = 0.5</a:t>
            </a:r>
            <a:endParaRPr lang="th-TH" sz="1700" dirty="0"/>
          </a:p>
        </p:txBody>
      </p:sp>
    </p:spTree>
    <p:extLst>
      <p:ext uri="{BB962C8B-B14F-4D97-AF65-F5344CB8AC3E}">
        <p14:creationId xmlns:p14="http://schemas.microsoft.com/office/powerpoint/2010/main" xmlns="" val="300808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มุมมน 10"/>
          <p:cNvSpPr/>
          <p:nvPr/>
        </p:nvSpPr>
        <p:spPr>
          <a:xfrm>
            <a:off x="299605" y="914400"/>
            <a:ext cx="8643938" cy="642937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</a:t>
            </a:r>
            <a:r>
              <a:rPr lang="en-US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Mathematical Formulation</a:t>
            </a:r>
            <a:endParaRPr lang="th-TH" sz="2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4182" y="1655326"/>
            <a:ext cx="805641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§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governing equations include conservations of mass, momentum and energy for electrically conducting compressible fluid flow under the presence of magnetic field.</a:t>
            </a:r>
          </a:p>
          <a:p>
            <a:pPr marL="285750" lvl="0" indent="-285750"/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Darcy-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Forchheimer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-Brinkman model represents fluid transport through  porous media [1].</a:t>
            </a:r>
          </a:p>
          <a:p>
            <a:pPr marL="285750" lvl="0" indent="-285750"/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Hall effect and Joule heating are neglected [2].</a:t>
            </a:r>
          </a:p>
          <a:p>
            <a:pPr marL="285750" lvl="0" indent="-285750">
              <a:buFont typeface="Wingdings" pitchFamily="2" charset="2"/>
              <a:buChar char="§"/>
            </a:pPr>
            <a:endParaRPr kumimoji="0" 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3" name="Picture 1" descr="E:\Picture\meban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927" y="0"/>
            <a:ext cx="9144000" cy="90872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24004" y="5502442"/>
            <a:ext cx="7910396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500" b="1" dirty="0" smtClean="0"/>
              <a:t>[1] W. </a:t>
            </a:r>
            <a:r>
              <a:rPr lang="en-US" sz="1500" b="1" dirty="0" err="1" smtClean="0"/>
              <a:t>Pakdee</a:t>
            </a:r>
            <a:r>
              <a:rPr lang="en-US" sz="1500" b="1" dirty="0" smtClean="0"/>
              <a:t> and P. </a:t>
            </a:r>
            <a:r>
              <a:rPr lang="en-US" sz="1500" b="1" dirty="0" err="1" smtClean="0"/>
              <a:t>Rattanadecho</a:t>
            </a:r>
            <a:r>
              <a:rPr lang="en-US" sz="1500" b="1" dirty="0" smtClean="0"/>
              <a:t> (2011) ASME J. Heat Transfer, 133, 62502-1-8. </a:t>
            </a:r>
          </a:p>
          <a:p>
            <a:pPr>
              <a:lnSpc>
                <a:spcPct val="150000"/>
              </a:lnSpc>
            </a:pPr>
            <a:r>
              <a:rPr lang="en-US" sz="1500" b="1" dirty="0" smtClean="0"/>
              <a:t>[2] O.D. </a:t>
            </a:r>
            <a:r>
              <a:rPr lang="en-US" sz="1500" b="1" dirty="0" err="1" smtClean="0"/>
              <a:t>Makinde</a:t>
            </a:r>
            <a:r>
              <a:rPr lang="en-US" sz="1500" b="1" dirty="0" smtClean="0"/>
              <a:t> (2012) </a:t>
            </a:r>
            <a:r>
              <a:rPr lang="en-US" sz="1500" b="1" dirty="0" err="1" smtClean="0"/>
              <a:t>Meccanica</a:t>
            </a:r>
            <a:r>
              <a:rPr lang="en-US" sz="1500" b="1" dirty="0" smtClean="0"/>
              <a:t>, 47, 1173-1184.</a:t>
            </a:r>
            <a:endParaRPr lang="th-TH" sz="15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25116" y="5486400"/>
            <a:ext cx="830580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3838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มุมมน 10"/>
          <p:cNvSpPr/>
          <p:nvPr/>
        </p:nvSpPr>
        <p:spPr>
          <a:xfrm>
            <a:off x="299605" y="1372898"/>
            <a:ext cx="8643938" cy="642937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</a:t>
            </a:r>
            <a:r>
              <a:rPr lang="en-US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Mathematical Formulation</a:t>
            </a:r>
            <a:endParaRPr lang="th-TH" sz="2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6582" y="2286000"/>
            <a:ext cx="78278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Conservation of Mass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lvl="0" indent="-285750">
              <a:buFont typeface="Wingdings" pitchFamily="2" charset="2"/>
              <a:buChar char="§"/>
            </a:pPr>
            <a:endParaRPr kumimoji="0" 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0699" y="3276600"/>
            <a:ext cx="2019301" cy="871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63782" y="4572000"/>
            <a:ext cx="5922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where</a:t>
            </a: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and</a:t>
            </a: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grad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22308" y="4543926"/>
            <a:ext cx="13906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56484" y="4419600"/>
            <a:ext cx="173355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" descr="E:\Picture\mebanne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6927" y="0"/>
            <a:ext cx="9144000" cy="908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3838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30382" y="1737610"/>
            <a:ext cx="78278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tabLst>
                <a:tab pos="1266825" algn="l"/>
              </a:tabLst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.2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Conservation of Momentum</a:t>
            </a:r>
            <a:endParaRPr lang="th-TH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endParaRPr kumimoji="0" 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3168" y="3048000"/>
            <a:ext cx="6448282" cy="87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8165" y="4648200"/>
            <a:ext cx="6618287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06582" y="2590800"/>
            <a:ext cx="1427018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X-direction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2782" y="4191000"/>
            <a:ext cx="135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Y-direction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3" name="Picture 1" descr="E:\Picture\mebann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6927" y="0"/>
            <a:ext cx="9144000" cy="908720"/>
          </a:xfrm>
          <a:prstGeom prst="rect">
            <a:avLst/>
          </a:prstGeom>
          <a:noFill/>
        </p:spPr>
      </p:pic>
      <p:sp>
        <p:nvSpPr>
          <p:cNvPr id="9" name="สี่เหลี่ยมมุมมน 10"/>
          <p:cNvSpPr/>
          <p:nvPr/>
        </p:nvSpPr>
        <p:spPr>
          <a:xfrm>
            <a:off x="299605" y="1143000"/>
            <a:ext cx="8643938" cy="642937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</a:t>
            </a:r>
            <a:r>
              <a:rPr lang="en-US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Mathematical Formulation</a:t>
            </a:r>
            <a:endParaRPr lang="th-TH" sz="2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81800" y="38100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Magnetic field strength</a:t>
            </a:r>
            <a:endParaRPr lang="th-TH" sz="1600" dirty="0"/>
          </a:p>
        </p:txBody>
      </p:sp>
      <p:cxnSp>
        <p:nvCxnSpPr>
          <p:cNvPr id="15" name="Straight Arrow Connector 14"/>
          <p:cNvCxnSpPr/>
          <p:nvPr/>
        </p:nvCxnSpPr>
        <p:spPr>
          <a:xfrm rot="16200000" flipV="1">
            <a:off x="7277100" y="3695701"/>
            <a:ext cx="304800" cy="76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781800" y="25146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Electrical conductivity</a:t>
            </a:r>
            <a:endParaRPr lang="th-TH" sz="1600" dirty="0"/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6971506" y="3192280"/>
            <a:ext cx="38179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20768" y="4038600"/>
            <a:ext cx="14562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Permeability</a:t>
            </a:r>
            <a:endParaRPr lang="th-TH" sz="1600" dirty="0"/>
          </a:p>
        </p:txBody>
      </p:sp>
      <p:cxnSp>
        <p:nvCxnSpPr>
          <p:cNvPr id="23" name="Straight Arrow Connector 22"/>
          <p:cNvCxnSpPr/>
          <p:nvPr/>
        </p:nvCxnSpPr>
        <p:spPr>
          <a:xfrm rot="5400000" flipH="1" flipV="1">
            <a:off x="5417695" y="3878705"/>
            <a:ext cx="28981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9623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30382" y="2093893"/>
            <a:ext cx="78278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tabLst>
                <a:tab pos="1266825" algn="l"/>
              </a:tabLst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.3 Conservation of Energy</a:t>
            </a:r>
          </a:p>
          <a:p>
            <a:pPr lvl="0"/>
            <a:endParaRPr kumimoji="0" 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" y="3057525"/>
            <a:ext cx="7694613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08984" y="4168942"/>
            <a:ext cx="367665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" descr="E:\Picture\mebann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6927" y="0"/>
            <a:ext cx="9144000" cy="908720"/>
          </a:xfrm>
          <a:prstGeom prst="rect">
            <a:avLst/>
          </a:prstGeom>
          <a:noFill/>
        </p:spPr>
      </p:pic>
      <p:sp>
        <p:nvSpPr>
          <p:cNvPr id="7" name="สี่เหลี่ยมมุมมน 10"/>
          <p:cNvSpPr/>
          <p:nvPr/>
        </p:nvSpPr>
        <p:spPr>
          <a:xfrm>
            <a:off x="228600" y="1447800"/>
            <a:ext cx="8643938" cy="642937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</a:t>
            </a:r>
            <a:r>
              <a:rPr lang="en-US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Mathematical Formulation</a:t>
            </a:r>
            <a:endParaRPr lang="th-TH" sz="2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125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1369</TotalTime>
  <Words>817</Words>
  <Application>Microsoft Office PowerPoint</Application>
  <PresentationFormat>On-screen Show (4:3)</PresentationFormat>
  <Paragraphs>118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Aspect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การประชุมวิชาการเครือข่ายวิศวกรรมเครื่องกลแห่งประเทศไทย ครั้งที่ 27  16-18 ตุลาคม 2556 พัทยา จังหวัดชลบุรี</dc:title>
  <dc:creator>UTK</dc:creator>
  <cp:lastModifiedBy>Catreeya</cp:lastModifiedBy>
  <cp:revision>131</cp:revision>
  <dcterms:created xsi:type="dcterms:W3CDTF">2013-09-20T00:35:41Z</dcterms:created>
  <dcterms:modified xsi:type="dcterms:W3CDTF">2013-10-28T10:51:43Z</dcterms:modified>
</cp:coreProperties>
</file>